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6"/>
  </p:notesMasterIdLst>
  <p:sldIdLst>
    <p:sldId id="270" r:id="rId2"/>
    <p:sldId id="273" r:id="rId3"/>
    <p:sldId id="274" r:id="rId4"/>
    <p:sldId id="275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71" r:id="rId34"/>
    <p:sldId id="27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20" autoAdjust="0"/>
    <p:restoredTop sz="78856" autoAdjust="0"/>
  </p:normalViewPr>
  <p:slideViewPr>
    <p:cSldViewPr snapToGrid="0">
      <p:cViewPr varScale="1">
        <p:scale>
          <a:sx n="46" d="100"/>
          <a:sy n="4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0E689-DFE1-41B9-AC4E-B102A5C5CE41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9A9B3-F25A-4616-AE2C-C602E771F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8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A8A1-E2B8-4BD1-8409-EFE61EA494F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8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programmer may be asked to write an algorithm to solve the problem of determining if a set of K people who all know each other exists within a graph of a social network?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example social network graph and K = 3, the algorithm should return yes. Xiao, Sean, and Tanya all know each other. Sean, Tanya, and Eve also all know each other.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K = 4, no set of 4 individual who all know each other exists, and the algorithm, should return no.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problem is equivalent to the clique decision problem, which is NP-complete, and no known polynomial time algorithm exists.</a:t>
            </a:r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88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algorithm to append an item to a linked list points the tail node's next pointer and the list's tail pointer to the new node.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Captions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algorithm to append an item to an array determines the current size, increases the array size by 1, and assigns the new item as the last array element.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algorithm to append an item to a linked list points the tail node's next pointer and the list's tail pointer to the new node.</a:t>
            </a:r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8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Captions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list named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agesList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created. Items can be appended to the list. The items are ordered.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 the list prints the items in order.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list ADT is commonly implemented using array and linked list data structures. But, a programmer need not have knowledge of which data structure is used to use the list ADT.</a:t>
            </a:r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4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simplifies programming. ADTs allow programmers to focus on choosing which ADTs best match a program's needs.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List and Queue ADTs support efficient interfaces for removing items from one end (removing oldest entry) and adding items to the other end (adding new entries).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list ADT supports iterating through list contents in reverse order, but the queue ADT does not.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the List (or Queue) ADT, the programmer does not need to know the List's underlying implementation.</a:t>
            </a:r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63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algorithm's computational complexity includes runtime and memory usage.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Measuring runtime and memory usage allows different algorithms to be compared.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 analysis is used to identify and avoid using algorithms with long runtimes or high memory usage.</a:t>
            </a:r>
          </a:p>
          <a:p>
            <a:endParaRPr lang="en-GH" dirty="0"/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2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LinearSearch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searches through array elements until finding the key. Searching for 26 requires iterating through the first 3 elements.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search for 26 is neither the best nor the worst case.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Searching for 54 only requires one comparison and is the best case: The key is found at the start of the array. No other search could perform fewer operations.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Searching for 82 compares against all array items and is the worst case: The number is not found in the array. No other search could perform more operations.</a:t>
            </a:r>
          </a:p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2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Euclid’s algorithm is good for introducing the notion of an algorithm because it </a:t>
            </a:r>
          </a:p>
          <a:p>
            <a:r>
              <a:rPr lang="en-US" altLang="en-US" dirty="0"/>
              <a:t>makes a clear separation from a program that implements the algorithm.</a:t>
            </a:r>
          </a:p>
          <a:p>
            <a:r>
              <a:rPr lang="en-US" altLang="en-US" dirty="0"/>
              <a:t>It is also one that is familiar to most students.</a:t>
            </a:r>
          </a:p>
          <a:p>
            <a:endParaRPr lang="en-US" altLang="en-US" dirty="0"/>
          </a:p>
          <a:p>
            <a:r>
              <a:rPr lang="en-US" altLang="en-US" dirty="0"/>
              <a:t>Al </a:t>
            </a:r>
            <a:r>
              <a:rPr lang="en-US" altLang="en-US" dirty="0" err="1"/>
              <a:t>Khowarizmi</a:t>
            </a:r>
            <a:r>
              <a:rPr lang="en-US" altLang="en-US" dirty="0"/>
              <a:t> (many spellings possible...) – “algorism” (originally) and then</a:t>
            </a:r>
            <a:r>
              <a:rPr lang="en-US" altLang="en-US" baseline="0" dirty="0"/>
              <a:t> </a:t>
            </a:r>
            <a:r>
              <a:rPr lang="en-US" altLang="en-US" dirty="0"/>
              <a:t>later “algorithm” come from his name.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9A9B3-F25A-4616-AE2C-C602E771F7F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3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/>
          <a:stretch>
            <a:fillRect/>
          </a:stretch>
        </p:blipFill>
        <p:spPr bwMode="auto">
          <a:xfrm>
            <a:off x="600075" y="4949825"/>
            <a:ext cx="78581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989138" y="5602288"/>
            <a:ext cx="6477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/>
            <a:r>
              <a:rPr lang="en-US" altLang="en-US" sz="1800">
                <a:solidFill>
                  <a:srgbClr val="002060"/>
                </a:solidFill>
                <a:latin typeface="Tw Cen MT" panose="020B0602020104020603" pitchFamily="34" charset="0"/>
              </a:rPr>
              <a:t>College of Education</a:t>
            </a:r>
          </a:p>
          <a:p>
            <a:pPr defTabSz="914400"/>
            <a:r>
              <a:rPr lang="en-US" altLang="en-US" sz="1800" b="1">
                <a:solidFill>
                  <a:srgbClr val="002060"/>
                </a:solidFill>
                <a:latin typeface="Tw Cen MT" panose="020B0602020104020603" pitchFamily="34" charset="0"/>
              </a:rPr>
              <a:t>School of Continuing and Distance Education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7010400" y="6362700"/>
            <a:ext cx="2133600" cy="390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/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1989138" y="6172200"/>
            <a:ext cx="3124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/>
            <a:r>
              <a:rPr lang="en-US" altLang="en-US" sz="1400" dirty="0">
                <a:solidFill>
                  <a:srgbClr val="002060"/>
                </a:solidFill>
                <a:latin typeface="Tw Cen MT" panose="020B0602020104020603" pitchFamily="34" charset="0"/>
              </a:rPr>
              <a:t>2020/2021 – 2022/2023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94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  <a:lvl3pPr>
              <a:defRPr sz="2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4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97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9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94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25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31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74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0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3881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28789" y="274638"/>
            <a:ext cx="8873543" cy="1143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8789" y="1600200"/>
            <a:ext cx="8873543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45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553"/>
            <a:ext cx="7772400" cy="189784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Myriad Pro" pitchFamily="34" charset="0"/>
              </a:rPr>
              <a:t>DCIT</a:t>
            </a:r>
            <a:r>
              <a:rPr lang="en-US" b="1" dirty="0">
                <a:latin typeface="Myriad Pro" pitchFamily="34" charset="0"/>
              </a:rPr>
              <a:t> 204</a:t>
            </a:r>
            <a:br>
              <a:rPr lang="en-US" b="1" dirty="0">
                <a:latin typeface="Myriad Pro" pitchFamily="34" charset="0"/>
              </a:rPr>
            </a:br>
            <a:r>
              <a:rPr lang="en-US" b="1" dirty="0">
                <a:latin typeface="Myriad Pro" pitchFamily="34" charset="0"/>
              </a:rPr>
              <a:t>Data Structures and Algorithms 1</a:t>
            </a:r>
            <a:endParaRPr lang="en-US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667000"/>
            <a:ext cx="8382000" cy="609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yriad Pro" pitchFamily="34" charset="0"/>
              </a:rPr>
              <a:t>Session 1 -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6576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Course Writer: Dr Kofi Sarpong Adu-Manu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Contact Information: ksadu-manu@ug.edu.gh</a:t>
            </a:r>
          </a:p>
        </p:txBody>
      </p:sp>
    </p:spTree>
    <p:extLst>
      <p:ext uri="{BB962C8B-B14F-4D97-AF65-F5344CB8AC3E}">
        <p14:creationId xmlns:p14="http://schemas.microsoft.com/office/powerpoint/2010/main" val="398220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D28-2F04-0048-B721-D9110329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to determine the top five salespersons using an array.</a:t>
            </a:r>
            <a:endParaRPr lang="en-GH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146E47F8-F46F-BF4E-8FFE-567A17F2B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36700"/>
            <a:ext cx="6997700" cy="5191966"/>
          </a:xfrm>
        </p:spPr>
      </p:pic>
    </p:spTree>
    <p:extLst>
      <p:ext uri="{BB962C8B-B14F-4D97-AF65-F5344CB8AC3E}">
        <p14:creationId xmlns:p14="http://schemas.microsoft.com/office/powerpoint/2010/main" val="229788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7965-5FB2-B34C-8675-9A2FA1EF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Abstract data types</a:t>
            </a:r>
            <a:br>
              <a:rPr lang="en-GB" dirty="0"/>
            </a:b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6448-C754-AE41-A9D7-AAAA06E9B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An abstract data type (ADT) is a data type described by predefined user operations, such as "insert data at rear," without indicating how each operation is implemented.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dirty="0">
                <a:effectLst/>
              </a:rPr>
              <a:t>An abstract data type (ADT) is a data type described by predefined user operations, such as "insert data at rear," without indicating how each operation is implemented.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21549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C76A-1CDE-A143-A5F1-08F83005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ADT using array and linked lists data structures.</a:t>
            </a:r>
            <a:endParaRPr lang="en-GH" dirty="0"/>
          </a:p>
        </p:txBody>
      </p:sp>
      <p:pic>
        <p:nvPicPr>
          <p:cNvPr id="4" name="Screen Recording 2021-09-02 at 14.10.41" descr="Screen Recording 2021-09-02 at 14.10.41">
            <a:hlinkClick r:id="" action="ppaction://media"/>
            <a:extLst>
              <a:ext uri="{FF2B5EF4-FFF2-40B4-BE49-F238E27FC236}">
                <a16:creationId xmlns:a16="http://schemas.microsoft.com/office/drawing/2014/main" id="{8EA865B2-CF0B-A14A-9C06-A7533F1F71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63" y="1600200"/>
            <a:ext cx="8664575" cy="4787900"/>
          </a:xfrm>
        </p:spPr>
      </p:pic>
    </p:spTree>
    <p:extLst>
      <p:ext uri="{BB962C8B-B14F-4D97-AF65-F5344CB8AC3E}">
        <p14:creationId xmlns:p14="http://schemas.microsoft.com/office/powerpoint/2010/main" val="77111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1547-2304-394A-9674-416F606A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ADTs</a:t>
            </a:r>
            <a:endParaRPr lang="en-G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6917AD-7D06-EE4C-AB14-0BFA74A1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672598"/>
              </p:ext>
            </p:extLst>
          </p:nvPr>
        </p:nvGraphicFramePr>
        <p:xfrm>
          <a:off x="128588" y="1600200"/>
          <a:ext cx="8874123" cy="4829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412">
                  <a:extLst>
                    <a:ext uri="{9D8B030D-6E8A-4147-A177-3AD203B41FA5}">
                      <a16:colId xmlns:a16="http://schemas.microsoft.com/office/drawing/2014/main" val="1497008301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436838034"/>
                    </a:ext>
                  </a:extLst>
                </a:gridCol>
                <a:gridCol w="1560511">
                  <a:extLst>
                    <a:ext uri="{9D8B030D-6E8A-4147-A177-3AD203B41FA5}">
                      <a16:colId xmlns:a16="http://schemas.microsoft.com/office/drawing/2014/main" val="2978306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Abstract data type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 sz="1200" b="0">
                          <a:effectLst/>
                        </a:rPr>
                        <a:t>Description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 sz="1200" b="0">
                          <a:effectLst/>
                        </a:rPr>
                        <a:t>Common underlying data structures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3849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List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r>
                        <a:rPr lang="en-GB" sz="1200">
                          <a:effectLst/>
                        </a:rPr>
                        <a:t> is an ADT for holding ordered data.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Array, linked list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489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Dynamic array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dynamic array</a:t>
                      </a:r>
                      <a:r>
                        <a:rPr lang="en-GB" sz="1200">
                          <a:effectLst/>
                        </a:rPr>
                        <a:t> is an ADT for holding ordered data and allowing indexed access.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Array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5547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Stack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stack</a:t>
                      </a:r>
                      <a:r>
                        <a:rPr lang="en-GB" sz="1200">
                          <a:effectLst/>
                        </a:rPr>
                        <a:t> is an ADT in which items are only inserted on or removed from the top of a stack.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Linked list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2507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Queue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queue</a:t>
                      </a:r>
                      <a:r>
                        <a:rPr lang="en-GB" sz="1200">
                          <a:effectLst/>
                        </a:rPr>
                        <a:t> is an ADT in which items are inserted at the end of the queue and removed from the front of the queue.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Linked list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913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Deque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deque</a:t>
                      </a:r>
                      <a:r>
                        <a:rPr lang="en-GB" sz="1200">
                          <a:effectLst/>
                        </a:rPr>
                        <a:t> (pronounced "deck" and short for double-ended queue) is an ADT in which items can be inserted and removed at both the front and back.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Linked list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5628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Bag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bag</a:t>
                      </a:r>
                      <a:r>
                        <a:rPr lang="en-GB" sz="1200">
                          <a:effectLst/>
                        </a:rPr>
                        <a:t> is an ADT for storing items in which the order does not matter and duplicate items are allowed.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Array, linked list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60162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set</a:t>
                      </a:r>
                      <a:r>
                        <a:rPr lang="en-GB" sz="1200">
                          <a:effectLst/>
                        </a:rPr>
                        <a:t> is an ADT for a collection of distinct items.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Binary search tree, hash table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3740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Priority queue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priority queue</a:t>
                      </a:r>
                      <a:r>
                        <a:rPr lang="en-GB" sz="1200">
                          <a:effectLst/>
                        </a:rPr>
                        <a:t> is a queue where each item has a priority, and items with higher priority are closer to the front of the queue than items with lower priority.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Heap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35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Dictionary (Map)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 </a:t>
                      </a:r>
                      <a:r>
                        <a:rPr lang="en-GB" sz="12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dictionary</a:t>
                      </a:r>
                      <a:r>
                        <a:rPr lang="en-GB" sz="1200">
                          <a:effectLst/>
                        </a:rPr>
                        <a:t> is an ADT that associates (or maps) keys with values.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Hash table, binary search tree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66448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9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2B85-A18B-A942-9B20-460FDB37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</a:t>
            </a:r>
            <a:br>
              <a:rPr lang="en-GB" dirty="0"/>
            </a:br>
            <a:r>
              <a:rPr lang="en-GB" dirty="0"/>
              <a:t>Applications of ADTs</a:t>
            </a:r>
            <a:br>
              <a:rPr lang="en-GB" dirty="0"/>
            </a:br>
            <a:endParaRPr lang="en-GH" dirty="0"/>
          </a:p>
        </p:txBody>
      </p:sp>
      <p:pic>
        <p:nvPicPr>
          <p:cNvPr id="4" name="Screen Recording 2021-09-02 at 21.43.35" descr="Screen Recording 2021-09-02 at 21.43.35">
            <a:hlinkClick r:id="" action="ppaction://media"/>
            <a:extLst>
              <a:ext uri="{FF2B5EF4-FFF2-40B4-BE49-F238E27FC236}">
                <a16:creationId xmlns:a16="http://schemas.microsoft.com/office/drawing/2014/main" id="{72114986-033F-B849-9F22-97AF7367E1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937" y="1524793"/>
            <a:ext cx="8874125" cy="3808413"/>
          </a:xfrm>
        </p:spPr>
      </p:pic>
    </p:spTree>
    <p:extLst>
      <p:ext uri="{BB962C8B-B14F-4D97-AF65-F5344CB8AC3E}">
        <p14:creationId xmlns:p14="http://schemas.microsoft.com/office/powerpoint/2010/main" val="41197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EEE-61D0-9F47-8DA9-80168287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Standard libraries in various programming languages.</a:t>
            </a:r>
            <a:endParaRPr lang="en-GH" sz="4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8694F-557A-D442-9E08-D3289D04F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335970"/>
              </p:ext>
            </p:extLst>
          </p:nvPr>
        </p:nvGraphicFramePr>
        <p:xfrm>
          <a:off x="128209" y="2499852"/>
          <a:ext cx="8874123" cy="238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041">
                  <a:extLst>
                    <a:ext uri="{9D8B030D-6E8A-4147-A177-3AD203B41FA5}">
                      <a16:colId xmlns:a16="http://schemas.microsoft.com/office/drawing/2014/main" val="1068352472"/>
                    </a:ext>
                  </a:extLst>
                </a:gridCol>
                <a:gridCol w="2958041">
                  <a:extLst>
                    <a:ext uri="{9D8B030D-6E8A-4147-A177-3AD203B41FA5}">
                      <a16:colId xmlns:a16="http://schemas.microsoft.com/office/drawing/2014/main" val="1994556463"/>
                    </a:ext>
                  </a:extLst>
                </a:gridCol>
                <a:gridCol w="2958041">
                  <a:extLst>
                    <a:ext uri="{9D8B030D-6E8A-4147-A177-3AD203B41FA5}">
                      <a16:colId xmlns:a16="http://schemas.microsoft.com/office/drawing/2014/main" val="288445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dirty="0">
                          <a:effectLst/>
                        </a:rPr>
                        <a:t>Programming language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 sz="2000" b="0">
                          <a:effectLst/>
                        </a:rPr>
                        <a:t>Library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 sz="2000" b="0">
                          <a:effectLst/>
                        </a:rPr>
                        <a:t>Common supported ADTs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1022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Python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Python standard library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list, set, dict, deque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0504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C++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Standard template library (STL)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vector, list, deque, queue, stack, set, map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0582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Java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Java collections framework (JCF)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</a:rPr>
                        <a:t>Collection, Set, List, Map, Queue, Deque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3805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4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0FDF-1F14-234E-A505-D5F3E19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efficiency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A5D0-A4E9-AF4B-8A1B-D37E7F4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Algorithm efficiency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Algorithm efficiency is typically measured by the algorithm's computational complexity.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Computational complexity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Computational complexity is the amount of resources used by the algorithm.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56742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5860-98C3-0249-8917-B876908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  <a:endParaRPr lang="en-GH" dirty="0"/>
          </a:p>
        </p:txBody>
      </p:sp>
      <p:pic>
        <p:nvPicPr>
          <p:cNvPr id="4" name="Screen Recording 2021-09-02 at 21.49.12" descr="Screen Recording 2021-09-02 at 21.49.12">
            <a:hlinkClick r:id="" action="ppaction://media"/>
            <a:extLst>
              <a:ext uri="{FF2B5EF4-FFF2-40B4-BE49-F238E27FC236}">
                <a16:creationId xmlns:a16="http://schemas.microsoft.com/office/drawing/2014/main" id="{C1415A8D-C5C2-6144-8576-94677E7DAC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37" y="1607574"/>
            <a:ext cx="8874125" cy="4330700"/>
          </a:xfrm>
        </p:spPr>
      </p:pic>
    </p:spTree>
    <p:extLst>
      <p:ext uri="{BB962C8B-B14F-4D97-AF65-F5344CB8AC3E}">
        <p14:creationId xmlns:p14="http://schemas.microsoft.com/office/powerpoint/2010/main" val="2605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1406-BEF6-A04F-AF8E-415CBB20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efficiency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314F-61B1-D045-A7AB-6A71D0E31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>
                <a:effectLst/>
              </a:rPr>
              <a:t>runtime complexity</a:t>
            </a:r>
          </a:p>
          <a:p>
            <a:pPr marL="0" indent="0">
              <a:buNone/>
            </a:pPr>
            <a:r>
              <a:rPr lang="en-GB" sz="2400" dirty="0">
                <a:effectLst/>
              </a:rPr>
              <a:t>An algorithm's runtime complexity is a function, T(N), that represents the number of constant time operations performed by the algorithm on an input of size N.</a:t>
            </a:r>
          </a:p>
          <a:p>
            <a:r>
              <a:rPr lang="en-GB" sz="2400" b="1" dirty="0">
                <a:effectLst/>
              </a:rPr>
              <a:t>best case</a:t>
            </a:r>
          </a:p>
          <a:p>
            <a:pPr marL="0" indent="0">
              <a:buNone/>
            </a:pPr>
            <a:r>
              <a:rPr lang="en-GB" sz="2400" dirty="0">
                <a:effectLst/>
              </a:rPr>
              <a:t>An algorithm's best case is the scenario where the algorithm does the minimum possible number of operations.</a:t>
            </a:r>
          </a:p>
          <a:p>
            <a:r>
              <a:rPr lang="en-GB" sz="2400" b="1" dirty="0">
                <a:effectLst/>
              </a:rPr>
              <a:t>worst case</a:t>
            </a:r>
          </a:p>
          <a:p>
            <a:pPr marL="0" indent="0">
              <a:buNone/>
            </a:pPr>
            <a:r>
              <a:rPr lang="en-GB" sz="2400" dirty="0">
                <a:effectLst/>
              </a:rPr>
              <a:t>An algorithm's worst case is the scenario where the algorithm does the maximum possible number of operations.</a:t>
            </a:r>
          </a:p>
          <a:p>
            <a:endParaRPr lang="en-GH" sz="1600" dirty="0"/>
          </a:p>
        </p:txBody>
      </p:sp>
    </p:spTree>
    <p:extLst>
      <p:ext uri="{BB962C8B-B14F-4D97-AF65-F5344CB8AC3E}">
        <p14:creationId xmlns:p14="http://schemas.microsoft.com/office/powerpoint/2010/main" val="196353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B64A-72F3-F94A-81C5-AA780287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search best and worst cases.</a:t>
            </a:r>
            <a:endParaRPr lang="en-GH" dirty="0"/>
          </a:p>
        </p:txBody>
      </p:sp>
      <p:pic>
        <p:nvPicPr>
          <p:cNvPr id="4" name="Screen Recording 2021-09-02 at 21.53.10" descr="Screen Recording 2021-09-02 at 21.53.10">
            <a:hlinkClick r:id="" action="ppaction://media"/>
            <a:extLst>
              <a:ext uri="{FF2B5EF4-FFF2-40B4-BE49-F238E27FC236}">
                <a16:creationId xmlns:a16="http://schemas.microsoft.com/office/drawing/2014/main" id="{B00D4210-ED22-2A4E-B529-3B272119D3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937" y="1563329"/>
            <a:ext cx="8874125" cy="4330700"/>
          </a:xfrm>
        </p:spPr>
      </p:pic>
    </p:spTree>
    <p:extLst>
      <p:ext uri="{BB962C8B-B14F-4D97-AF65-F5344CB8AC3E}">
        <p14:creationId xmlns:p14="http://schemas.microsoft.com/office/powerpoint/2010/main" val="387885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1ABE-7CF0-5644-84F3-03602547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Data structures</a:t>
            </a:r>
            <a:br>
              <a:rPr lang="en-GB" dirty="0"/>
            </a:b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2C3C-4DCD-BD48-BC17-23BD79786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A data structure is a way of organizing, storing, and performing operations on data.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79328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ED85-DDE0-0242-8949-399A32CD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6BE5-FDE8-1E4C-83EB-B4D3C4D2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space complexity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An algorithm's space complexity is a function, S(N), that represents the number of fixed-size memory units used by the algorithm for an input of size N.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auxiliary space complexity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An algorithm's auxiliary space complexity is the space complexity not including the input data.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9828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2E7B-D631-1148-9E88-AACC072C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/>
              <a:t>FindMax</a:t>
            </a:r>
            <a:r>
              <a:rPr lang="en-GB" sz="4000" dirty="0"/>
              <a:t> space complexity and auxiliary space complexity.</a:t>
            </a:r>
            <a:endParaRPr lang="en-GH" sz="4000" dirty="0"/>
          </a:p>
        </p:txBody>
      </p:sp>
      <p:pic>
        <p:nvPicPr>
          <p:cNvPr id="4" name="Screen Recording 2021-09-02 at 21.55.46" descr="Screen Recording 2021-09-02 at 21.55.46">
            <a:hlinkClick r:id="" action="ppaction://media"/>
            <a:extLst>
              <a:ext uri="{FF2B5EF4-FFF2-40B4-BE49-F238E27FC236}">
                <a16:creationId xmlns:a16="http://schemas.microsoft.com/office/drawing/2014/main" id="{931C13C6-D899-1C47-866D-6F171ADDF5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07" y="1548581"/>
            <a:ext cx="8874125" cy="4330700"/>
          </a:xfrm>
        </p:spPr>
      </p:pic>
    </p:spTree>
    <p:extLst>
      <p:ext uri="{BB962C8B-B14F-4D97-AF65-F5344CB8AC3E}">
        <p14:creationId xmlns:p14="http://schemas.microsoft.com/office/powerpoint/2010/main" val="35225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Euclid’s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Problem: Find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the greatest common divisor of two nonnegative, not both zero integers </a:t>
            </a:r>
            <a:r>
              <a:rPr lang="en-US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 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(60,24) = 12,   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(60,0) = 60,   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(0,0) = ? 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Euclid’s algorithm is based on repeated application of equality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n, m 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 </a:t>
            </a:r>
            <a:r>
              <a:rPr lang="en-US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until the second number becomes 0, which makes the problem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trivial.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(60,24) =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(24,12) = </a:t>
            </a:r>
            <a:r>
              <a:rPr lang="en-US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(12,0) = 12</a:t>
            </a:r>
          </a:p>
          <a:p>
            <a:pPr marL="0" indent="0">
              <a:buNone/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61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Two descriptions of Euclid’s algorithm</a:t>
            </a:r>
            <a:endParaRPr lang="en-GB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2756" y="1600200"/>
            <a:ext cx="891124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  If n = 0, return m and stop; otherwise go to Step 2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 Divide m by n and assign the value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remainder to r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  Assign the value of n to m and the value of r to n.  Go to Step 1.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≠ 0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           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← m mod n</a:t>
            </a:r>
          </a:p>
          <a:p>
            <a:pPr marL="0" indent="0">
              <a:buNone/>
            </a:pP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	m← n   </a:t>
            </a:r>
          </a:p>
          <a:p>
            <a:pPr marL="0" indent="0">
              <a:buNone/>
            </a:pP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	n ← r    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52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methods for computing </a:t>
            </a:r>
            <a:r>
              <a:rPr lang="en-US" alt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sz="4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0793" cy="4525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Consecutive integer checking algorithm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  Assign the value of min{</a:t>
            </a:r>
            <a:r>
              <a:rPr lang="en-US" alt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to </a:t>
            </a:r>
            <a:r>
              <a:rPr lang="en-US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pt-B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 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</a:t>
            </a:r>
            <a:r>
              <a:rPr lang="pt-B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</a:t>
            </a:r>
            <a:r>
              <a:rPr lang="pt-B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t.  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remainder is 0, go to Step 3;</a:t>
            </a:r>
            <a:b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otherwise, go to Step 4</a:t>
            </a:r>
            <a:endParaRPr lang="pt-B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  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</a:t>
            </a:r>
            <a:r>
              <a:rPr lang="pt-B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</a:t>
            </a:r>
            <a:r>
              <a:rPr lang="pt-B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t.  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remainder is 0, return </a:t>
            </a:r>
            <a:r>
              <a:rPr lang="pt-B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stop;</a:t>
            </a:r>
            <a:b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otherwise, go to Step 4</a:t>
            </a:r>
            <a:endParaRPr lang="pt-B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  Decrease </a:t>
            </a:r>
            <a:r>
              <a:rPr lang="en-US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1 and go to Step 2</a:t>
            </a:r>
          </a:p>
        </p:txBody>
      </p:sp>
    </p:spTree>
    <p:extLst>
      <p:ext uri="{BB962C8B-B14F-4D97-AF65-F5344CB8AC3E}">
        <p14:creationId xmlns:p14="http://schemas.microsoft.com/office/powerpoint/2010/main" val="417181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methods for </a:t>
            </a:r>
            <a:r>
              <a:rPr lang="en-US" altLang="en-US" dirty="0" err="1"/>
              <a:t>gcd</a:t>
            </a:r>
            <a:r>
              <a:rPr lang="en-US" altLang="en-US" dirty="0"/>
              <a:t>(</a:t>
            </a:r>
            <a:r>
              <a:rPr lang="en-US" altLang="en-US" i="1" dirty="0" err="1"/>
              <a:t>m,n</a:t>
            </a:r>
            <a:r>
              <a:rPr lang="en-US" altLang="en-US" dirty="0"/>
              <a:t>) [cont.]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Middle-school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  Find the prime factorization of </a:t>
            </a:r>
            <a:r>
              <a:rPr lang="en-US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pt-B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 Find the prime factorization of </a:t>
            </a:r>
            <a:r>
              <a:rPr lang="en-US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pt-B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  Find all the common prime factors</a:t>
            </a:r>
            <a:endParaRPr lang="pt-B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  Compute the product of all the  common prime factors</a:t>
            </a:r>
            <a:b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and return it as </a:t>
            </a:r>
            <a:r>
              <a:rPr lang="en-US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gcd</a:t>
            </a:r>
            <a:r>
              <a:rPr lang="en-US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endParaRPr lang="en-US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this an algorithm?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960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Sieve of Eratosthenes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Input: Integer n ≥ 2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Output: List of primes less than or equal to n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p ← 2 to n do  A[p] ← p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p ← 2 to n do  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if A[p]  0  //p hasn’t been previously eliminated from the list</a:t>
            </a:r>
            <a:b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j ← p* p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while j ≤ n  do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A[j] ← 0  //mark element as eliminated 	</a:t>
            </a: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j ← j + p</a:t>
            </a:r>
          </a:p>
          <a:p>
            <a:pPr marL="0" indent="0">
              <a:buNone/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2  3  4  5  6  7  8  9 10  11  12  13  14  15  16  17  18  19 20</a:t>
            </a:r>
          </a:p>
          <a:p>
            <a:pPr marL="0" indent="0">
              <a:buNone/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7234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study algorithms?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importance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core of computer science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importance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practitioner’s toolkit of known algorithms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 for designing and analyzing algorithms for new problems</a:t>
            </a:r>
          </a:p>
        </p:txBody>
      </p:sp>
    </p:spTree>
    <p:extLst>
      <p:ext uri="{BB962C8B-B14F-4D97-AF65-F5344CB8AC3E}">
        <p14:creationId xmlns:p14="http://schemas.microsoft.com/office/powerpoint/2010/main" val="231362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 main issues related to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algorithms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analyze algorithm efficiency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70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Algorithm  design techniques/strategies</a:t>
            </a:r>
            <a:endParaRPr lang="en-GB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Brute force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and conquer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Decrease and conquer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and conquer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and time tradeoffs</a:t>
            </a:r>
          </a:p>
          <a:p>
            <a:pPr marL="0" indent="0">
              <a:buNone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dirty="0"/>
              <a:t>Greedy approach</a:t>
            </a:r>
          </a:p>
          <a:p>
            <a:endParaRPr lang="en-US" altLang="en-US" dirty="0"/>
          </a:p>
          <a:p>
            <a:r>
              <a:rPr lang="en-US" altLang="en-US" dirty="0"/>
              <a:t>Dynamic programming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dirty="0"/>
              <a:t>Iterative improvement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dirty="0"/>
              <a:t>Backtracking 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dirty="0"/>
              <a:t>Branch and bound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98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651A-77B1-0944-9DF3-47225EB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data structures.</a:t>
            </a:r>
            <a:endParaRPr lang="en-G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36ABE6-166A-9E4E-94A1-0423789D5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31722"/>
              </p:ext>
            </p:extLst>
          </p:nvPr>
        </p:nvGraphicFramePr>
        <p:xfrm>
          <a:off x="128588" y="1600200"/>
          <a:ext cx="8874124" cy="500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12">
                  <a:extLst>
                    <a:ext uri="{9D8B030D-6E8A-4147-A177-3AD203B41FA5}">
                      <a16:colId xmlns:a16="http://schemas.microsoft.com/office/drawing/2014/main" val="1675899384"/>
                    </a:ext>
                  </a:extLst>
                </a:gridCol>
                <a:gridCol w="7745412">
                  <a:extLst>
                    <a:ext uri="{9D8B030D-6E8A-4147-A177-3AD203B41FA5}">
                      <a16:colId xmlns:a16="http://schemas.microsoft.com/office/drawing/2014/main" val="1735345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Data structure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Description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90133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Record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record</a:t>
                      </a:r>
                      <a:r>
                        <a:rPr lang="en-GB" sz="1400">
                          <a:effectLst/>
                        </a:rPr>
                        <a:t> is the data structure that stores subitems, often called fields, with a name associated with each subitem.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3148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Array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An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array</a:t>
                      </a:r>
                      <a:r>
                        <a:rPr lang="en-GB" sz="1400">
                          <a:effectLst/>
                        </a:rPr>
                        <a:t> is a data structure that stores an ordered list of items, where each item is directly accessible by a positional index.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076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Linked list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linked list</a:t>
                      </a:r>
                      <a:r>
                        <a:rPr lang="en-GB" sz="1400">
                          <a:effectLst/>
                        </a:rPr>
                        <a:t> is a data structure that stores an ordered list of items in nodes, where each node stores data and has a pointer to the next node.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3162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Binary tree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binary tree</a:t>
                      </a:r>
                      <a:r>
                        <a:rPr lang="en-GB" sz="1400">
                          <a:effectLst/>
                        </a:rPr>
                        <a:t> is a data structure in which each node stores data and has up to two children, known as a left child and a right child.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632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Hash table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hash table</a:t>
                      </a:r>
                      <a:r>
                        <a:rPr lang="en-GB" sz="1400">
                          <a:effectLst/>
                        </a:rPr>
                        <a:t> is a data structure that stores unordered items by mapping (or hashing) each item to a location in an array.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0039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Heap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max-heap</a:t>
                      </a:r>
                      <a:r>
                        <a:rPr lang="en-GB" sz="1400">
                          <a:effectLst/>
                        </a:rPr>
                        <a:t> is a tree that maintains the simple property that a node's key is greater than or equal to the node's childrens' keys. A </a:t>
                      </a:r>
                      <a:r>
                        <a:rPr lang="en-GB" sz="1400" b="1" i="1" u="none" strike="noStrike">
                          <a:solidFill>
                            <a:srgbClr val="000000"/>
                          </a:solidFill>
                          <a:effectLst/>
                        </a:rPr>
                        <a:t>min-heap</a:t>
                      </a:r>
                      <a:r>
                        <a:rPr lang="en-GB" sz="1400">
                          <a:effectLst/>
                        </a:rPr>
                        <a:t> is a tree that maintains the simple property that a node's key is less than or equal to the node's childrens' keys.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6296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Graph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A </a:t>
                      </a:r>
                      <a:r>
                        <a:rPr lang="en-GB" sz="14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graph</a:t>
                      </a:r>
                      <a:r>
                        <a:rPr lang="en-GB" sz="1400" dirty="0">
                          <a:effectLst/>
                        </a:rPr>
                        <a:t> is a data structure for representing connections among items, and consists of vertices connected by edges. A </a:t>
                      </a:r>
                      <a:r>
                        <a:rPr lang="en-GB" sz="14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vertex</a:t>
                      </a:r>
                      <a:r>
                        <a:rPr lang="en-GB" sz="1400" dirty="0">
                          <a:effectLst/>
                        </a:rPr>
                        <a:t> represents an item in a graph. An </a:t>
                      </a:r>
                      <a:r>
                        <a:rPr lang="en-GB" sz="14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edge</a:t>
                      </a:r>
                      <a:r>
                        <a:rPr lang="en-GB" sz="1400" dirty="0">
                          <a:effectLst/>
                        </a:rPr>
                        <a:t> represents a connection between two vertices in a graph.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117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4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Analysis of algorithms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good is the algorithm?</a:t>
            </a:r>
          </a:p>
          <a:p>
            <a:pPr lvl="1"/>
            <a:r>
              <a:rPr lang="en-US" dirty="0"/>
              <a:t>time efficiency</a:t>
            </a:r>
          </a:p>
          <a:p>
            <a:pPr lvl="1"/>
            <a:r>
              <a:rPr lang="en-US" dirty="0"/>
              <a:t>space efficiency</a:t>
            </a:r>
          </a:p>
          <a:p>
            <a:endParaRPr lang="en-US" dirty="0"/>
          </a:p>
          <a:p>
            <a:r>
              <a:rPr lang="en-US" dirty="0"/>
              <a:t>Does there exist a better algorithm?</a:t>
            </a:r>
          </a:p>
          <a:p>
            <a:pPr lvl="1"/>
            <a:r>
              <a:rPr lang="en-US" dirty="0"/>
              <a:t>lower bounds</a:t>
            </a:r>
          </a:p>
          <a:p>
            <a:pPr lvl="1"/>
            <a:r>
              <a:rPr lang="en-US" dirty="0"/>
              <a:t>optimality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73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Important problem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89" y="1550324"/>
            <a:ext cx="8873543" cy="4787900"/>
          </a:xfrm>
        </p:spPr>
        <p:txBody>
          <a:bodyPr/>
          <a:lstStyle/>
          <a:p>
            <a:r>
              <a:rPr lang="en-US" dirty="0"/>
              <a:t>sorting</a:t>
            </a:r>
          </a:p>
          <a:p>
            <a:r>
              <a:rPr lang="en-US" dirty="0"/>
              <a:t>searching</a:t>
            </a:r>
          </a:p>
          <a:p>
            <a:r>
              <a:rPr lang="en-US" dirty="0"/>
              <a:t>string processing</a:t>
            </a:r>
          </a:p>
          <a:p>
            <a:r>
              <a:rPr lang="en-US" dirty="0"/>
              <a:t>graph problems</a:t>
            </a:r>
          </a:p>
          <a:p>
            <a:r>
              <a:rPr lang="en-US" dirty="0"/>
              <a:t>combinatorial problems</a:t>
            </a:r>
          </a:p>
          <a:p>
            <a:r>
              <a:rPr lang="en-US" dirty="0"/>
              <a:t>geometric problems</a:t>
            </a:r>
          </a:p>
          <a:p>
            <a:r>
              <a:rPr lang="en-US" dirty="0"/>
              <a:t>numerical problems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72612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Fundamental data structures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dirty="0"/>
              <a:t> list</a:t>
            </a:r>
          </a:p>
          <a:p>
            <a:pPr lvl="1">
              <a:lnSpc>
                <a:spcPct val="130000"/>
              </a:lnSpc>
            </a:pPr>
            <a:r>
              <a:rPr lang="en-US" altLang="en-US" sz="2800" dirty="0"/>
              <a:t>array</a:t>
            </a:r>
          </a:p>
          <a:p>
            <a:pPr lvl="1">
              <a:lnSpc>
                <a:spcPct val="130000"/>
              </a:lnSpc>
            </a:pPr>
            <a:r>
              <a:rPr lang="en-US" altLang="en-US" sz="2800" dirty="0"/>
              <a:t>linked list</a:t>
            </a:r>
          </a:p>
          <a:p>
            <a:pPr lvl="1">
              <a:lnSpc>
                <a:spcPct val="130000"/>
              </a:lnSpc>
            </a:pPr>
            <a:r>
              <a:rPr lang="en-US" altLang="en-US" sz="2800" dirty="0"/>
              <a:t>string 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 stack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 queue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 priority queue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dirty="0"/>
              <a:t>graph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tree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set and dictionary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34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A4D2-90D0-1645-AA60-CBD5D6BF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D90A-1358-8A4B-B9BF-CFFBAE2F9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H" dirty="0">
                <a:effectLst/>
              </a:rPr>
              <a:t>Levitin, A. (2012).</a:t>
            </a:r>
            <a:r>
              <a:rPr lang="en-GH" i="1" dirty="0">
                <a:effectLst/>
              </a:rPr>
              <a:t> Introduction to the Design and Analysis of Algorithms </a:t>
            </a:r>
            <a:r>
              <a:rPr lang="en-GH" dirty="0">
                <a:effectLst/>
              </a:rPr>
              <a:t>( 3</a:t>
            </a:r>
            <a:r>
              <a:rPr lang="en-GH" baseline="30000" dirty="0">
                <a:effectLst/>
              </a:rPr>
              <a:t>rd</a:t>
            </a:r>
            <a:r>
              <a:rPr lang="en-GH" dirty="0">
                <a:effectLst/>
              </a:rPr>
              <a:t> Edition). Harlow: Addison Wesley. </a:t>
            </a:r>
          </a:p>
          <a:p>
            <a:pPr marL="0" indent="0">
              <a:buNone/>
            </a:pPr>
            <a:endParaRPr lang="en-GH" dirty="0">
              <a:effectLst/>
            </a:endParaRPr>
          </a:p>
          <a:p>
            <a:r>
              <a:rPr lang="en-GB" dirty="0">
                <a:effectLst/>
              </a:rPr>
              <a:t>Data Structures Essentials: Pseudocode with Java Examples With </a:t>
            </a:r>
            <a:r>
              <a:rPr lang="en-GB">
                <a:effectLst/>
              </a:rPr>
              <a:t>zyLabs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55055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DEF3-C5B3-7C47-92F3-6AD13E0E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68899-F02E-8B4B-BB38-A2A4DC6AC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9400" y="1600200"/>
            <a:ext cx="8407400" cy="4525963"/>
          </a:xfrm>
        </p:spPr>
        <p:txBody>
          <a:bodyPr/>
          <a:lstStyle/>
          <a:p>
            <a:pPr marL="0" indent="0">
              <a:buNone/>
            </a:pPr>
            <a:endParaRPr lang="en-US" altLang="en-GH" dirty="0"/>
          </a:p>
          <a:p>
            <a:pPr marL="0" indent="0">
              <a:buNone/>
            </a:pPr>
            <a:endParaRPr lang="en-US" altLang="en-GH" dirty="0"/>
          </a:p>
          <a:p>
            <a:pPr marL="0" indent="0">
              <a:buNone/>
            </a:pPr>
            <a:endParaRPr lang="en-US" altLang="en-GH" dirty="0"/>
          </a:p>
          <a:p>
            <a:pPr marL="0" indent="0">
              <a:buNone/>
            </a:pPr>
            <a:r>
              <a:rPr lang="en-US" altLang="en-GH" dirty="0"/>
              <a:t>Pearson Education, Inc. Upper Saddle River, NJ. </a:t>
            </a:r>
          </a:p>
          <a:p>
            <a:pPr marL="0" indent="0">
              <a:buNone/>
            </a:pPr>
            <a:r>
              <a:rPr lang="en-US" altLang="en-GH" dirty="0"/>
              <a:t>All Rights Reserved. </a:t>
            </a:r>
          </a:p>
          <a:p>
            <a:pPr marL="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60207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D1190-41C4-B441-8975-1B6661BD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Inserting an Item</a:t>
            </a:r>
          </a:p>
        </p:txBody>
      </p:sp>
      <p:pic>
        <p:nvPicPr>
          <p:cNvPr id="4" name="Screen Recording 2021-09-02 at 13.45.00" descr="Screen Recording 2021-09-02 at 13.45.00">
            <a:hlinkClick r:id="" action="ppaction://media"/>
            <a:extLst>
              <a:ext uri="{FF2B5EF4-FFF2-40B4-BE49-F238E27FC236}">
                <a16:creationId xmlns:a16="http://schemas.microsoft.com/office/drawing/2014/main" id="{13E28F23-144C-8C41-A653-543A7C8764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1600200"/>
            <a:ext cx="6924675" cy="4787900"/>
          </a:xfrm>
        </p:spPr>
      </p:pic>
    </p:spTree>
    <p:extLst>
      <p:ext uri="{BB962C8B-B14F-4D97-AF65-F5344CB8AC3E}">
        <p14:creationId xmlns:p14="http://schemas.microsoft.com/office/powerpoint/2010/main" val="36837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algorithm?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3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a sequence of unambiguous instructions for solving a problem, i.e., for obtaining a required output for any legitimate input in a finite amount of time.</a:t>
            </a:r>
          </a:p>
          <a:p>
            <a:pPr marL="0" indent="0">
              <a:buNone/>
            </a:pP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286125" y="5738953"/>
            <a:ext cx="27432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“computer” 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4581525" y="4062553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GB" sz="20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4581525" y="5281753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GB" sz="20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971925" y="3529153"/>
            <a:ext cx="11985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3881402" y="4672153"/>
            <a:ext cx="1265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914400" y="5891353"/>
            <a:ext cx="11985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7010400" y="5891353"/>
            <a:ext cx="11985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2057400" y="6196153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GB" sz="20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6019800" y="619615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GB" sz="20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9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7270-8291-6C44-9FEF-D925D94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problem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EEEDA-C1C5-2D4D-B123-F79DFF21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89" y="1600200"/>
            <a:ext cx="2995411" cy="4787900"/>
          </a:xfrm>
        </p:spPr>
        <p:txBody>
          <a:bodyPr/>
          <a:lstStyle/>
          <a:p>
            <a:r>
              <a:rPr lang="en-GB" dirty="0">
                <a:effectLst/>
              </a:rPr>
              <a:t>A computational problem specifies an input, a question about the input that can be answered using a computer, and the desired output.</a:t>
            </a:r>
            <a:endParaRPr lang="en-GH" dirty="0"/>
          </a:p>
        </p:txBody>
      </p:sp>
      <p:pic>
        <p:nvPicPr>
          <p:cNvPr id="4" name="Screen Recording 2021-09-02 at 13.52.20" descr="Screen Recording 2021-09-02 at 13.52.20">
            <a:hlinkClick r:id="" action="ppaction://media"/>
            <a:extLst>
              <a:ext uri="{FF2B5EF4-FFF2-40B4-BE49-F238E27FC236}">
                <a16:creationId xmlns:a16="http://schemas.microsoft.com/office/drawing/2014/main" id="{06BA1024-5EE2-9B4B-A61F-8E35C5868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1879600"/>
            <a:ext cx="5790304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C4A4-C46F-5D40-8A23-BC149AE3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computational problems and common algorithms.</a:t>
            </a:r>
            <a:endParaRPr lang="en-G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6456DD-C3E4-7E44-92E2-C44350D28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594291"/>
              </p:ext>
            </p:extLst>
          </p:nvPr>
        </p:nvGraphicFramePr>
        <p:xfrm>
          <a:off x="342900" y="1638300"/>
          <a:ext cx="8420100" cy="505368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165919993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23491796"/>
                    </a:ext>
                  </a:extLst>
                </a:gridCol>
                <a:gridCol w="4965700">
                  <a:extLst>
                    <a:ext uri="{9D8B030D-6E8A-4147-A177-3AD203B41FA5}">
                      <a16:colId xmlns:a16="http://schemas.microsoft.com/office/drawing/2014/main" val="1432324982"/>
                    </a:ext>
                  </a:extLst>
                </a:gridCol>
              </a:tblGrid>
              <a:tr h="165024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Application domain</a:t>
                      </a:r>
                    </a:p>
                  </a:txBody>
                  <a:tcPr marL="22457" marR="22457" marT="22457" marB="22457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Computational problem</a:t>
                      </a:r>
                    </a:p>
                  </a:txBody>
                  <a:tcPr marL="22457" marR="22457" marT="22457" marB="22457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Common algorithm</a:t>
                      </a:r>
                    </a:p>
                  </a:txBody>
                  <a:tcPr marL="22457" marR="22457" marT="22457" marB="22457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77915"/>
                  </a:ext>
                </a:extLst>
              </a:tr>
              <a:tr h="1537953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DNA analysis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Given two DNA sequences from different individuals, what is the longest shared sequence of nucleotides?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i="1">
                          <a:effectLst/>
                        </a:rPr>
                        <a:t>Longest common substring problem:</a:t>
                      </a:r>
                      <a:r>
                        <a:rPr lang="en-GB" sz="1400">
                          <a:effectLst/>
                        </a:rPr>
                        <a:t> A longest common substring algorithm determines the longest common substring that exists in two input strings.</a:t>
                      </a:r>
                      <a:br>
                        <a:rPr lang="en-GB" sz="1400">
                          <a:effectLst/>
                        </a:rPr>
                      </a:br>
                      <a:br>
                        <a:rPr lang="en-GB" sz="1400">
                          <a:effectLst/>
                        </a:rPr>
                      </a:br>
                      <a:r>
                        <a:rPr lang="en-GB" sz="1400">
                          <a:effectLst/>
                        </a:rPr>
                        <a:t>DNA sequences can be represented using strings consisting of the letters A, C, G, and T to represent the four different nucleotides.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31633"/>
                  </a:ext>
                </a:extLst>
              </a:tr>
              <a:tr h="925494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Search engines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Given a product ID and a sorted array of all in-stock products, is the product in stock and what is the product's price?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i="1">
                          <a:effectLst/>
                        </a:rPr>
                        <a:t>Binary search:</a:t>
                      </a:r>
                      <a:r>
                        <a:rPr lang="en-GB" sz="1400">
                          <a:effectLst/>
                        </a:rPr>
                        <a:t> The binary search algorithm is an efficient algorithm for searching a list. The list's elements must be sorted and directly accessible (such as an array).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149376"/>
                  </a:ext>
                </a:extLst>
              </a:tr>
              <a:tr h="190542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Navigation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Given a user's current location and desired location, what is the fastest route to walk to the destination?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i="1" dirty="0">
                          <a:effectLst/>
                        </a:rPr>
                        <a:t>Dijkstra's shortest path:</a:t>
                      </a:r>
                      <a:r>
                        <a:rPr lang="en-GB" sz="1400" dirty="0">
                          <a:effectLst/>
                        </a:rPr>
                        <a:t> Dijkstra's shortest path algorithm determines the shortest path from a start vertex to each vertex in a graph.</a:t>
                      </a:r>
                      <a:br>
                        <a:rPr lang="en-GB" sz="1400" dirty="0">
                          <a:effectLst/>
                        </a:rPr>
                      </a:br>
                      <a:br>
                        <a:rPr lang="en-GB" sz="1400" dirty="0">
                          <a:effectLst/>
                        </a:rPr>
                      </a:br>
                      <a:r>
                        <a:rPr lang="en-GB" sz="1400" dirty="0">
                          <a:effectLst/>
                        </a:rPr>
                        <a:t>The possible routes between two locations can be represented using a graph, where vertices represent specific locations and connecting edges specify the time required to walk between those two locations.</a:t>
                      </a:r>
                    </a:p>
                  </a:txBody>
                  <a:tcPr marL="35932" marR="35932" marT="35932" marB="35932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71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4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35A9-8EA9-8D4E-B9F9-945ED8DE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NP-complete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83D7-36BC-6A41-A18B-C22373D7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89" y="2600326"/>
            <a:ext cx="2601711" cy="37877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NP-complete problems are a set of problems for which no known efficient algorithm exists.</a:t>
            </a:r>
            <a:endParaRPr lang="en-GH" dirty="0"/>
          </a:p>
        </p:txBody>
      </p:sp>
      <p:pic>
        <p:nvPicPr>
          <p:cNvPr id="4" name="Screen Recording 2021-09-02 at 13.58.39" descr="Screen Recording 2021-09-02 at 13.58.39">
            <a:hlinkClick r:id="" action="ppaction://media"/>
            <a:extLst>
              <a:ext uri="{FF2B5EF4-FFF2-40B4-BE49-F238E27FC236}">
                <a16:creationId xmlns:a16="http://schemas.microsoft.com/office/drawing/2014/main" id="{49252FA5-DFF1-9042-9EFD-7B6C2385D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0500" y="1752600"/>
            <a:ext cx="6096350" cy="3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9DE9-A8AB-BD42-8145-8BC89655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4000" dirty="0"/>
            </a:br>
            <a:r>
              <a:rPr lang="en-GB" sz="4000" dirty="0"/>
              <a:t>Relation between data structures and algorithms</a:t>
            </a:r>
            <a:br>
              <a:rPr lang="en-GB" sz="4000" dirty="0"/>
            </a:br>
            <a:endParaRPr lang="en-GH" sz="4000" dirty="0"/>
          </a:p>
        </p:txBody>
      </p:sp>
      <p:pic>
        <p:nvPicPr>
          <p:cNvPr id="4" name="Screen Recording 2021-09-02 at 14.05.49" descr="Screen Recording 2021-09-02 at 14.05.49">
            <a:hlinkClick r:id="" action="ppaction://media"/>
            <a:extLst>
              <a:ext uri="{FF2B5EF4-FFF2-40B4-BE49-F238E27FC236}">
                <a16:creationId xmlns:a16="http://schemas.microsoft.com/office/drawing/2014/main" id="{53946600-E277-BA46-AAD9-D1E30B21C4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613" y="1600200"/>
            <a:ext cx="7202487" cy="4787900"/>
          </a:xfrm>
        </p:spPr>
      </p:pic>
    </p:spTree>
    <p:extLst>
      <p:ext uri="{BB962C8B-B14F-4D97-AF65-F5344CB8AC3E}">
        <p14:creationId xmlns:p14="http://schemas.microsoft.com/office/powerpoint/2010/main" val="1955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UG_Template1</Template>
  <TotalTime>562</TotalTime>
  <Words>2393</Words>
  <Application>Microsoft Macintosh PowerPoint</Application>
  <PresentationFormat>On-screen Show (4:3)</PresentationFormat>
  <Paragraphs>269</Paragraphs>
  <Slides>34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Monotype Sorts</vt:lpstr>
      <vt:lpstr>Myriad Pro</vt:lpstr>
      <vt:lpstr>Times New Roman</vt:lpstr>
      <vt:lpstr>Tw Cen MT</vt:lpstr>
      <vt:lpstr>2_Office Theme</vt:lpstr>
      <vt:lpstr>DCIT 204 Data Structures and Algorithms 1</vt:lpstr>
      <vt:lpstr> Data structures </vt:lpstr>
      <vt:lpstr>Basic data structures.</vt:lpstr>
      <vt:lpstr>Inserting an Item</vt:lpstr>
      <vt:lpstr>What is an algorithm?</vt:lpstr>
      <vt:lpstr>Computational problem</vt:lpstr>
      <vt:lpstr>Example computational problems and common algorithms.</vt:lpstr>
      <vt:lpstr>NP-complete</vt:lpstr>
      <vt:lpstr> Relation between data structures and algorithms </vt:lpstr>
      <vt:lpstr>Algorithm to determine the top five salespersons using an array.</vt:lpstr>
      <vt:lpstr> Abstract data types </vt:lpstr>
      <vt:lpstr>List ADT using array and linked lists data structures.</vt:lpstr>
      <vt:lpstr>Common ADTs</vt:lpstr>
      <vt:lpstr>  Applications of ADTs </vt:lpstr>
      <vt:lpstr>Standard libraries in various programming languages.</vt:lpstr>
      <vt:lpstr>Algorithm efficiency</vt:lpstr>
      <vt:lpstr>Computational complexity</vt:lpstr>
      <vt:lpstr>Algorithm efficiency</vt:lpstr>
      <vt:lpstr>Linear search best and worst cases.</vt:lpstr>
      <vt:lpstr>PowerPoint Presentation</vt:lpstr>
      <vt:lpstr>FindMax space complexity and auxiliary space complexity.</vt:lpstr>
      <vt:lpstr>Euclid’s Algorithm</vt:lpstr>
      <vt:lpstr>Two descriptions of Euclid’s algorithm</vt:lpstr>
      <vt:lpstr>Other methods for computing gcd(m,n)</vt:lpstr>
      <vt:lpstr>Other methods for gcd(m,n) [cont.]</vt:lpstr>
      <vt:lpstr>Sieve of Eratosthenes</vt:lpstr>
      <vt:lpstr>Why study algorithms?</vt:lpstr>
      <vt:lpstr>Two main issues related to algorithms</vt:lpstr>
      <vt:lpstr>Algorithm  design techniques/strategies</vt:lpstr>
      <vt:lpstr>Analysis of algorithms</vt:lpstr>
      <vt:lpstr>Important problem types</vt:lpstr>
      <vt:lpstr>Fundamental data structures</vt:lpstr>
      <vt:lpstr>Reference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</dc:creator>
  <cp:lastModifiedBy>Dr. Kofi   Sarpong Adu-Manu</cp:lastModifiedBy>
  <cp:revision>13</cp:revision>
  <dcterms:created xsi:type="dcterms:W3CDTF">2021-06-19T20:29:26Z</dcterms:created>
  <dcterms:modified xsi:type="dcterms:W3CDTF">2021-10-03T21:26:32Z</dcterms:modified>
</cp:coreProperties>
</file>